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sldIdLst>
    <p:sldId id="256" r:id="rId5"/>
    <p:sldId id="259" r:id="rId6"/>
    <p:sldId id="260" r:id="rId7"/>
    <p:sldId id="257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E3C271-77D4-4AF2-BA9D-F6E2D9CE4B27}" v="164" dt="2025-10-21T08:05:27.991"/>
    <p1510:client id="{FC3E83F9-8027-4F13-944A-716CF99B7C18}" v="38" dt="2025-10-21T07:47:56.7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96" autoAdjust="0"/>
  </p:normalViewPr>
  <p:slideViewPr>
    <p:cSldViewPr snapToGrid="0">
      <p:cViewPr varScale="1">
        <p:scale>
          <a:sx n="94" d="100"/>
          <a:sy n="94" d="100"/>
        </p:scale>
        <p:origin x="1194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4ED4B-5D8E-4018-A60C-5D252049A82E}" type="datetimeFigureOut">
              <a:rPr lang="de-DE" smtClean="0"/>
              <a:t>08.01.2026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54113B-493F-4B5D-8D37-47CE1D3DEC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2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Sehr geehrte Lehrkräfte, </a:t>
            </a:r>
          </a:p>
          <a:p>
            <a:r>
              <a:rPr lang="de-DE" dirty="0"/>
              <a:t>Wir laden Sie herzlich ein diese Präsentation zur Vorbereitung Ihrer </a:t>
            </a:r>
            <a:r>
              <a:rPr lang="de-DE" dirty="0" err="1"/>
              <a:t>Schüler_innen</a:t>
            </a:r>
            <a:r>
              <a:rPr lang="de-DE" dirty="0"/>
              <a:t> auf den Besuch des Star Truck zu nutzen. </a:t>
            </a:r>
            <a:br>
              <a:rPr lang="de-DE" dirty="0"/>
            </a:br>
            <a:r>
              <a:rPr lang="de-DE" dirty="0"/>
              <a:t>Editieren Sie sehr gerne dazu Ihr Datum und Ihren Schulnamen.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In der Präsentation finden Sie in den folgenden Notizen weitere Anmerkungen zur Benutzung der Präsentation.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54113B-493F-4B5D-8D37-47CE1D3DEC8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306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54113B-493F-4B5D-8D37-47CE1D3DEC8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3243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Diese Welten und technologischen Themen warten im Star Truck auf Ihre </a:t>
            </a:r>
            <a:r>
              <a:rPr lang="de-DE" dirty="0" err="1"/>
              <a:t>Schüler_innen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54113B-493F-4B5D-8D37-47CE1D3DEC8C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0223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hier gelisteten Punkte können von Ihnen editiert werden und um Punkte ergänzt werden, die Sie mit Ihren </a:t>
            </a:r>
            <a:r>
              <a:rPr lang="de-DE" dirty="0" err="1"/>
              <a:t>Schüler_innen</a:t>
            </a:r>
            <a:r>
              <a:rPr lang="de-DE" dirty="0"/>
              <a:t> in der Vorbereitung abstimmen möchten.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54113B-493F-4B5D-8D37-47CE1D3DEC8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7248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92AC51A-BAC7-1E1B-1E52-744ED7458B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36" y="828"/>
            <a:ext cx="12190528" cy="6857172"/>
          </a:xfrm>
          <a:prstGeom prst="rect">
            <a:avLst/>
          </a:prstGeom>
        </p:spPr>
      </p:pic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B195061C-0F38-0492-2198-77815B442B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436533" y="6356350"/>
            <a:ext cx="2743200" cy="365125"/>
          </a:xfrm>
        </p:spPr>
        <p:txBody>
          <a:bodyPr/>
          <a:lstStyle>
            <a:lvl1pPr algn="ctr">
              <a:defRPr sz="1000">
                <a:solidFill>
                  <a:schemeClr val="bg1"/>
                </a:solidFill>
                <a:latin typeface="Lexend Medium" pitchFamily="2" charset="77"/>
              </a:defRPr>
            </a:lvl1pPr>
          </a:lstStyle>
          <a:p>
            <a:fld id="{9F9F42AB-A301-464E-BB1F-F619BFE5FBD3}" type="datetimeFigureOut">
              <a:rPr lang="de-DE" smtClean="0"/>
              <a:pPr/>
              <a:t>08.01.2026</a:t>
            </a:fld>
            <a:endParaRPr lang="de-DE"/>
          </a:p>
        </p:txBody>
      </p:sp>
      <p:pic>
        <p:nvPicPr>
          <p:cNvPr id="3" name="Grafik 2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9D0D2390-4049-1601-1D66-E1792B1E00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12316" y="3488267"/>
            <a:ext cx="62611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611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AE17C730-1C55-3F7F-2BEB-DBF1B1032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5E2B18C-CDBB-4233-D66F-351CB8729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7010"/>
            <a:ext cx="10515600" cy="1325563"/>
          </a:xfrm>
        </p:spPr>
        <p:txBody>
          <a:bodyPr>
            <a:normAutofit/>
          </a:bodyPr>
          <a:lstStyle>
            <a:lvl1pPr>
              <a:defRPr sz="3600">
                <a:latin typeface="Lexend Medium" pitchFamily="2" charset="77"/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4E742DB-5278-D243-D053-E504EC4E7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75807"/>
            <a:ext cx="10515600" cy="3525460"/>
          </a:xfrm>
        </p:spPr>
        <p:txBody>
          <a:bodyPr/>
          <a:lstStyle>
            <a:lvl1pPr>
              <a:defRPr sz="2400" b="0" i="0">
                <a:latin typeface="Lexend Medium" pitchFamily="2" charset="77"/>
              </a:defRPr>
            </a:lvl1pPr>
            <a:lvl2pPr>
              <a:defRPr sz="2000" b="0" i="0">
                <a:latin typeface="Lexend Medium" pitchFamily="2" charset="77"/>
              </a:defRPr>
            </a:lvl2pPr>
            <a:lvl3pPr>
              <a:defRPr sz="1800" b="0" i="0">
                <a:latin typeface="Lexend Medium" pitchFamily="2" charset="77"/>
              </a:defRPr>
            </a:lvl3pPr>
            <a:lvl4pPr>
              <a:defRPr sz="1600" b="0" i="0">
                <a:latin typeface="Lexend Medium" pitchFamily="2" charset="77"/>
              </a:defRPr>
            </a:lvl4pPr>
            <a:lvl5pPr>
              <a:defRPr sz="1400" b="0" i="0">
                <a:latin typeface="Lexend Medium" pitchFamily="2" charset="77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07338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enplatzhalter 6">
            <a:extLst>
              <a:ext uri="{FF2B5EF4-FFF2-40B4-BE49-F238E27FC236}">
                <a16:creationId xmlns:a16="http://schemas.microsoft.com/office/drawing/2014/main" id="{2CCE2E3E-2B5A-A8D1-A2B3-E4FA30E99C81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504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0836-4753-4E9F-8CDB-7B181FF24D05}" type="datetimeFigureOut">
              <a:rPr lang="de-DE" smtClean="0"/>
              <a:t>08.01.2026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A8FA8-04A1-4F55-8C06-C4DD80B6EAC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256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AFC0D72-A759-97CC-0F94-02A5127C9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864053F-037F-57D1-C4C8-1F20867BB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FEDFADF-5049-4C7D-F519-2978900400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9F42AB-A301-464E-BB1F-F619BFE5FBD3}" type="datetimeFigureOut">
              <a:rPr lang="de-DE" smtClean="0"/>
              <a:t>08.01.2026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2D72A76-6D84-98A9-6980-B62254BE82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FF0E7C-14E1-C634-2451-62470E519C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B8F8EE-5985-6C45-B0A9-3D8D06FD19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8075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26" Type="http://schemas.openxmlformats.org/officeDocument/2006/relationships/image" Target="../media/image28.svg"/><Relationship Id="rId21" Type="http://schemas.openxmlformats.org/officeDocument/2006/relationships/image" Target="../media/image23.svg"/><Relationship Id="rId34" Type="http://schemas.openxmlformats.org/officeDocument/2006/relationships/image" Target="../media/image36.svg"/><Relationship Id="rId7" Type="http://schemas.openxmlformats.org/officeDocument/2006/relationships/image" Target="../media/image9.sv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sv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svg"/><Relationship Id="rId37" Type="http://schemas.openxmlformats.org/officeDocument/2006/relationships/image" Target="../media/image39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svg"/><Relationship Id="rId28" Type="http://schemas.openxmlformats.org/officeDocument/2006/relationships/image" Target="../media/image30.svg"/><Relationship Id="rId36" Type="http://schemas.openxmlformats.org/officeDocument/2006/relationships/image" Target="../media/image38.sv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sv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svg"/><Relationship Id="rId35" Type="http://schemas.openxmlformats.org/officeDocument/2006/relationships/image" Target="../media/image37.png"/><Relationship Id="rId8" Type="http://schemas.openxmlformats.org/officeDocument/2006/relationships/image" Target="../media/image10.png"/><Relationship Id="rId3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gonal liegende Ecken des Rechtecks schneiden 2">
            <a:extLst>
              <a:ext uri="{FF2B5EF4-FFF2-40B4-BE49-F238E27FC236}">
                <a16:creationId xmlns:a16="http://schemas.microsoft.com/office/drawing/2014/main" id="{EDD3F934-AA61-98A0-1DE9-FAE9B01A4161}"/>
              </a:ext>
            </a:extLst>
          </p:cNvPr>
          <p:cNvSpPr/>
          <p:nvPr/>
        </p:nvSpPr>
        <p:spPr>
          <a:xfrm>
            <a:off x="5392615" y="5208494"/>
            <a:ext cx="6871103" cy="1327539"/>
          </a:xfrm>
          <a:prstGeom prst="snip2DiagRect">
            <a:avLst>
              <a:gd name="adj1" fmla="val 13896"/>
              <a:gd name="adj2" fmla="val 0"/>
            </a:avLst>
          </a:prstGeom>
          <a:gradFill>
            <a:gsLst>
              <a:gs pos="62000">
                <a:schemeClr val="tx1">
                  <a:alpha val="49000"/>
                </a:schemeClr>
              </a:gs>
              <a:gs pos="100000">
                <a:schemeClr val="tx2">
                  <a:alpha val="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2700000" scaled="0"/>
            </a:gra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1113" fontAlgn="base"/>
            <a:r>
              <a:rPr lang="de-DE" sz="2400">
                <a:solidFill>
                  <a:schemeClr val="bg1"/>
                </a:solidFill>
                <a:latin typeface="Lexend ExtraLight" pitchFamily="2" charset="77"/>
              </a:rPr>
              <a:t>Next </a:t>
            </a:r>
            <a:r>
              <a:rPr lang="de-DE" sz="2400" err="1">
                <a:solidFill>
                  <a:schemeClr val="bg1"/>
                </a:solidFill>
                <a:latin typeface="Lexend ExtraLight" pitchFamily="2" charset="77"/>
              </a:rPr>
              <a:t>Stop</a:t>
            </a:r>
            <a:r>
              <a:rPr lang="de-DE" sz="2400">
                <a:solidFill>
                  <a:schemeClr val="bg1"/>
                </a:solidFill>
                <a:latin typeface="Lexend ExtraLight" pitchFamily="2" charset="77"/>
              </a:rPr>
              <a:t>: </a:t>
            </a:r>
            <a:br>
              <a:rPr lang="de-DE" sz="2800">
                <a:solidFill>
                  <a:schemeClr val="bg1"/>
                </a:solidFill>
                <a:latin typeface="Lexend Medium" pitchFamily="2" charset="77"/>
              </a:rPr>
            </a:br>
            <a:r>
              <a:rPr lang="de-DE" sz="2800">
                <a:solidFill>
                  <a:schemeClr val="bg1"/>
                </a:solidFill>
                <a:latin typeface="Lexend Medium" pitchFamily="2" charset="77"/>
              </a:rPr>
              <a:t>Beispielschule Musterberg</a:t>
            </a:r>
          </a:p>
          <a:p>
            <a:pPr marL="11113" fontAlgn="base"/>
            <a:r>
              <a:rPr lang="en-US" sz="2400">
                <a:solidFill>
                  <a:schemeClr val="bg1"/>
                </a:solidFill>
                <a:latin typeface="Lexend ExtraLight" pitchFamily="2" charset="77"/>
              </a:rPr>
              <a:t>01.05.2026</a:t>
            </a:r>
            <a:endParaRPr lang="de-DE" sz="2400">
              <a:solidFill>
                <a:schemeClr val="bg1"/>
              </a:solidFill>
              <a:latin typeface="Lexend Extra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04699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chulinfo_Teaser_V09">
            <a:hlinkClick r:id="" action="ppaction://media"/>
            <a:extLst>
              <a:ext uri="{FF2B5EF4-FFF2-40B4-BE49-F238E27FC236}">
                <a16:creationId xmlns:a16="http://schemas.microsoft.com/office/drawing/2014/main" id="{12B3FE68-0334-D3A8-3755-8082BD8442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00118" y="0"/>
            <a:ext cx="137446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5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6">
            <a:extLst>
              <a:ext uri="{FF2B5EF4-FFF2-40B4-BE49-F238E27FC236}">
                <a16:creationId xmlns:a16="http://schemas.microsoft.com/office/drawing/2014/main" id="{21D89366-1180-AF52-38F1-00B59B8A07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07" r="6986"/>
          <a:stretch/>
        </p:blipFill>
        <p:spPr>
          <a:xfrm>
            <a:off x="0" y="0"/>
            <a:ext cx="12320211" cy="6858000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7B98F0C7-3182-A5B4-1011-A04F1E3D5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7281" y="2857129"/>
            <a:ext cx="1958384" cy="1964753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E55842AA-53BF-93D8-67AB-3A3F956AAB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955" y="2767517"/>
            <a:ext cx="2512423" cy="250583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FBFD0FD-D259-6770-7793-41A361085E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272367" y="4017433"/>
            <a:ext cx="1074420" cy="13716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1DAF895-28EA-2792-673A-9552F69E52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26167" y="4539167"/>
            <a:ext cx="1485900" cy="114300"/>
          </a:xfrm>
          <a:prstGeom prst="rect">
            <a:avLst/>
          </a:prstGeom>
        </p:spPr>
      </p:pic>
      <p:sp>
        <p:nvSpPr>
          <p:cNvPr id="19" name="Inhaltsplatzhalter 14">
            <a:extLst>
              <a:ext uri="{FF2B5EF4-FFF2-40B4-BE49-F238E27FC236}">
                <a16:creationId xmlns:a16="http://schemas.microsoft.com/office/drawing/2014/main" id="{B064828C-F3FA-2F51-6796-C5A95C71D534}"/>
              </a:ext>
            </a:extLst>
          </p:cNvPr>
          <p:cNvSpPr txBox="1">
            <a:spLocks/>
          </p:cNvSpPr>
          <p:nvPr/>
        </p:nvSpPr>
        <p:spPr>
          <a:xfrm>
            <a:off x="1447351" y="4210323"/>
            <a:ext cx="342508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3657600" rtl="0" eaLnBrk="1" latinLnBrk="0" hangingPunct="1">
              <a:lnSpc>
                <a:spcPct val="90000"/>
              </a:lnSpc>
              <a:spcBef>
                <a:spcPts val="4000"/>
              </a:spcBef>
              <a:buFont typeface="Arial" panose="020B0604020202020204" pitchFamily="34" charset="0"/>
              <a:buNone/>
              <a:defRPr sz="8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1pPr>
            <a:lvl2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6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2pPr>
            <a:lvl3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8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3pPr>
            <a:lvl4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4pPr>
            <a:lvl5pPr marL="7315200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7200" b="0" i="0" kern="1200">
                <a:solidFill>
                  <a:schemeClr val="tx1"/>
                </a:solidFill>
                <a:latin typeface="Lexend Light" pitchFamily="2" charset="77"/>
                <a:ea typeface="+mn-ea"/>
                <a:cs typeface="+mn-cs"/>
              </a:defRPr>
            </a:lvl5pPr>
            <a:lvl6pPr marL="100584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872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7160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448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000" dirty="0"/>
              <a:t>Materialien &amp; Werkstoffe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FFD19F64-8174-8C9C-7AB5-9F95316EA2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72114" y="4097250"/>
            <a:ext cx="2512423" cy="251242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EDE3993A-3ED9-0BA9-DAE1-A2F872CDC6B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72158" y="4694096"/>
            <a:ext cx="1074420" cy="13716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B4D76BCE-9F42-F8F9-5023-2D3B1B8F02C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125958" y="5215830"/>
            <a:ext cx="1485900" cy="114300"/>
          </a:xfrm>
          <a:prstGeom prst="rect">
            <a:avLst/>
          </a:prstGeom>
        </p:spPr>
      </p:pic>
      <p:sp>
        <p:nvSpPr>
          <p:cNvPr id="23" name="Inhaltsplatzhalter 14">
            <a:extLst>
              <a:ext uri="{FF2B5EF4-FFF2-40B4-BE49-F238E27FC236}">
                <a16:creationId xmlns:a16="http://schemas.microsoft.com/office/drawing/2014/main" id="{2A9C3F60-F10D-8AB6-7F6B-3D1CA28F3811}"/>
              </a:ext>
            </a:extLst>
          </p:cNvPr>
          <p:cNvSpPr txBox="1">
            <a:spLocks/>
          </p:cNvSpPr>
          <p:nvPr/>
        </p:nvSpPr>
        <p:spPr>
          <a:xfrm>
            <a:off x="5447142" y="4886986"/>
            <a:ext cx="342508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3657600" rtl="0" eaLnBrk="1" latinLnBrk="0" hangingPunct="1">
              <a:lnSpc>
                <a:spcPct val="90000"/>
              </a:lnSpc>
              <a:spcBef>
                <a:spcPts val="4000"/>
              </a:spcBef>
              <a:buFont typeface="Arial" panose="020B0604020202020204" pitchFamily="34" charset="0"/>
              <a:buNone/>
              <a:defRPr sz="8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1pPr>
            <a:lvl2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6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2pPr>
            <a:lvl3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8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3pPr>
            <a:lvl4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4pPr>
            <a:lvl5pPr marL="7315200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7200" b="0" i="0" kern="1200">
                <a:solidFill>
                  <a:schemeClr val="tx1"/>
                </a:solidFill>
                <a:latin typeface="Lexend Light" pitchFamily="2" charset="77"/>
                <a:ea typeface="+mn-ea"/>
                <a:cs typeface="+mn-cs"/>
              </a:defRPr>
            </a:lvl5pPr>
            <a:lvl6pPr marL="100584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872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7160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448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000" dirty="0"/>
              <a:t>Vernetzung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F817629A-A523-FBB3-5599-21E0C562762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056243" y="3830143"/>
            <a:ext cx="1074420" cy="137160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40CBB67D-28C9-4C50-BCBE-4B18DF6B3BC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910043" y="4351877"/>
            <a:ext cx="1485900" cy="114300"/>
          </a:xfrm>
          <a:prstGeom prst="rect">
            <a:avLst/>
          </a:prstGeom>
        </p:spPr>
      </p:pic>
      <p:sp>
        <p:nvSpPr>
          <p:cNvPr id="26" name="Inhaltsplatzhalter 14">
            <a:extLst>
              <a:ext uri="{FF2B5EF4-FFF2-40B4-BE49-F238E27FC236}">
                <a16:creationId xmlns:a16="http://schemas.microsoft.com/office/drawing/2014/main" id="{8E0C4E81-B180-82E9-D2A1-E77BA4DF7634}"/>
              </a:ext>
            </a:extLst>
          </p:cNvPr>
          <p:cNvSpPr txBox="1">
            <a:spLocks/>
          </p:cNvSpPr>
          <p:nvPr/>
        </p:nvSpPr>
        <p:spPr>
          <a:xfrm>
            <a:off x="8231227" y="4023033"/>
            <a:ext cx="342508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3657600" rtl="0" eaLnBrk="1" latinLnBrk="0" hangingPunct="1">
              <a:lnSpc>
                <a:spcPct val="90000"/>
              </a:lnSpc>
              <a:spcBef>
                <a:spcPts val="4000"/>
              </a:spcBef>
              <a:buFont typeface="Arial" panose="020B0604020202020204" pitchFamily="34" charset="0"/>
              <a:buNone/>
              <a:defRPr sz="8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1pPr>
            <a:lvl2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6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2pPr>
            <a:lvl3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8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3pPr>
            <a:lvl4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4pPr>
            <a:lvl5pPr marL="7315200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7200" b="0" i="0" kern="1200">
                <a:solidFill>
                  <a:schemeClr val="tx1"/>
                </a:solidFill>
                <a:latin typeface="Lexend Light" pitchFamily="2" charset="77"/>
                <a:ea typeface="+mn-ea"/>
                <a:cs typeface="+mn-cs"/>
              </a:defRPr>
            </a:lvl5pPr>
            <a:lvl6pPr marL="100584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872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7160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448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000" dirty="0"/>
              <a:t>Sensorik</a:t>
            </a:r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0DA5BFDE-0449-0D8E-F997-79B0B986E03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272157" y="686505"/>
            <a:ext cx="1476251" cy="1479372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E86260F9-1987-37D8-34C9-1B18C5EC8BD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530595" y="1265665"/>
            <a:ext cx="1074420" cy="137160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967D986B-3BD9-A29C-8350-E4A44507ACF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384395" y="1787399"/>
            <a:ext cx="1485900" cy="114300"/>
          </a:xfrm>
          <a:prstGeom prst="rect">
            <a:avLst/>
          </a:prstGeom>
        </p:spPr>
      </p:pic>
      <p:sp>
        <p:nvSpPr>
          <p:cNvPr id="58" name="Inhaltsplatzhalter 14">
            <a:extLst>
              <a:ext uri="{FF2B5EF4-FFF2-40B4-BE49-F238E27FC236}">
                <a16:creationId xmlns:a16="http://schemas.microsoft.com/office/drawing/2014/main" id="{11DB7C99-8578-72D2-7A98-782C7B8194E3}"/>
              </a:ext>
            </a:extLst>
          </p:cNvPr>
          <p:cNvSpPr txBox="1">
            <a:spLocks/>
          </p:cNvSpPr>
          <p:nvPr/>
        </p:nvSpPr>
        <p:spPr>
          <a:xfrm>
            <a:off x="7705579" y="1458555"/>
            <a:ext cx="342508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3657600" rtl="0" eaLnBrk="1" latinLnBrk="0" hangingPunct="1">
              <a:lnSpc>
                <a:spcPct val="90000"/>
              </a:lnSpc>
              <a:spcBef>
                <a:spcPts val="4000"/>
              </a:spcBef>
              <a:buFont typeface="Arial" panose="020B0604020202020204" pitchFamily="34" charset="0"/>
              <a:buNone/>
              <a:defRPr sz="8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1pPr>
            <a:lvl2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6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2pPr>
            <a:lvl3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8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3pPr>
            <a:lvl4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4pPr>
            <a:lvl5pPr marL="7315200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7200" b="0" i="0" kern="1200">
                <a:solidFill>
                  <a:schemeClr val="tx1"/>
                </a:solidFill>
                <a:latin typeface="Lexend Light" pitchFamily="2" charset="77"/>
                <a:ea typeface="+mn-ea"/>
                <a:cs typeface="+mn-cs"/>
              </a:defRPr>
            </a:lvl5pPr>
            <a:lvl6pPr marL="100584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872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7160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448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000" dirty="0"/>
              <a:t>Künstliche Intelligenz</a:t>
            </a:r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40F08A32-BC8B-DBA5-B4D4-819D07B0F3B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807608" y="757522"/>
            <a:ext cx="1221593" cy="1221593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CC0EDAAD-B84D-525C-2D12-59543813076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912029" y="1075129"/>
            <a:ext cx="1074420" cy="137160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32973ADB-C3A8-93D6-2C84-A0B20E6DD0FA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765829" y="1596863"/>
            <a:ext cx="1485900" cy="114300"/>
          </a:xfrm>
          <a:prstGeom prst="rect">
            <a:avLst/>
          </a:prstGeom>
        </p:spPr>
      </p:pic>
      <p:sp>
        <p:nvSpPr>
          <p:cNvPr id="63" name="Inhaltsplatzhalter 14">
            <a:extLst>
              <a:ext uri="{FF2B5EF4-FFF2-40B4-BE49-F238E27FC236}">
                <a16:creationId xmlns:a16="http://schemas.microsoft.com/office/drawing/2014/main" id="{C8A03CAF-5127-E9C6-7D29-6516869C1D0C}"/>
              </a:ext>
            </a:extLst>
          </p:cNvPr>
          <p:cNvSpPr txBox="1">
            <a:spLocks/>
          </p:cNvSpPr>
          <p:nvPr/>
        </p:nvSpPr>
        <p:spPr>
          <a:xfrm>
            <a:off x="3087013" y="1268019"/>
            <a:ext cx="342508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3657600" rtl="0" eaLnBrk="1" latinLnBrk="0" hangingPunct="1">
              <a:lnSpc>
                <a:spcPct val="90000"/>
              </a:lnSpc>
              <a:spcBef>
                <a:spcPts val="4000"/>
              </a:spcBef>
              <a:buFont typeface="Arial" panose="020B0604020202020204" pitchFamily="34" charset="0"/>
              <a:buNone/>
              <a:defRPr sz="8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1pPr>
            <a:lvl2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6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2pPr>
            <a:lvl3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8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3pPr>
            <a:lvl4pPr marL="39688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tabLst/>
              <a:defRPr sz="4000" b="0" i="0" kern="1200">
                <a:solidFill>
                  <a:schemeClr val="bg1"/>
                </a:solidFill>
                <a:latin typeface="Lexend Light" pitchFamily="2" charset="77"/>
                <a:ea typeface="+mn-ea"/>
                <a:cs typeface="+mn-cs"/>
              </a:defRPr>
            </a:lvl4pPr>
            <a:lvl5pPr marL="7315200" indent="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7200" b="0" i="0" kern="1200">
                <a:solidFill>
                  <a:schemeClr val="tx1"/>
                </a:solidFill>
                <a:latin typeface="Lexend Light" pitchFamily="2" charset="77"/>
                <a:ea typeface="+mn-ea"/>
                <a:cs typeface="+mn-cs"/>
              </a:defRPr>
            </a:lvl5pPr>
            <a:lvl6pPr marL="100584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872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7160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44800" indent="-914400" algn="l" defTabSz="36576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000" dirty="0"/>
              <a:t>Kollaborative Robotik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BF9F34B-798A-B70A-6130-5924E6CE8781}"/>
              </a:ext>
            </a:extLst>
          </p:cNvPr>
          <p:cNvGrpSpPr/>
          <p:nvPr/>
        </p:nvGrpSpPr>
        <p:grpSpPr>
          <a:xfrm>
            <a:off x="9633174" y="4596443"/>
            <a:ext cx="2440093" cy="554567"/>
            <a:chOff x="9633174" y="4596443"/>
            <a:chExt cx="2440093" cy="554567"/>
          </a:xfrm>
        </p:grpSpPr>
        <p:pic>
          <p:nvPicPr>
            <p:cNvPr id="79" name="Grafik 78">
              <a:extLst>
                <a:ext uri="{FF2B5EF4-FFF2-40B4-BE49-F238E27FC236}">
                  <a16:creationId xmlns:a16="http://schemas.microsoft.com/office/drawing/2014/main" id="{373F949C-9CD9-BC21-5A4E-C2C3E5FC6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9633174" y="4596443"/>
              <a:ext cx="2440093" cy="554567"/>
            </a:xfrm>
            <a:prstGeom prst="rect">
              <a:avLst/>
            </a:prstGeom>
          </p:spPr>
        </p:pic>
        <p:sp>
          <p:nvSpPr>
            <p:cNvPr id="68" name="Textfeld 67">
              <a:extLst>
                <a:ext uri="{FF2B5EF4-FFF2-40B4-BE49-F238E27FC236}">
                  <a16:creationId xmlns:a16="http://schemas.microsoft.com/office/drawing/2014/main" id="{4CC9FC1D-7F27-287E-C87A-663242036EC0}"/>
                </a:ext>
              </a:extLst>
            </p:cNvPr>
            <p:cNvSpPr txBox="1"/>
            <p:nvPr/>
          </p:nvSpPr>
          <p:spPr>
            <a:xfrm>
              <a:off x="9742098" y="4632080"/>
              <a:ext cx="2257924" cy="492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067" dirty="0">
                  <a:solidFill>
                    <a:srgbClr val="0D1215"/>
                  </a:solidFill>
                  <a:latin typeface="Lexend Medium" pitchFamily="2" charset="77"/>
                </a:rPr>
                <a:t>Testet Sensoren für eine fühlende Prothese und bringt sie in einem digitalen Spiel zur Anwendung. </a:t>
              </a: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61A5296D-8E42-D615-B8E1-7E41D3301294}"/>
              </a:ext>
            </a:extLst>
          </p:cNvPr>
          <p:cNvGrpSpPr/>
          <p:nvPr/>
        </p:nvGrpSpPr>
        <p:grpSpPr>
          <a:xfrm>
            <a:off x="470187" y="4670715"/>
            <a:ext cx="2331127" cy="710439"/>
            <a:chOff x="457487" y="4651665"/>
            <a:chExt cx="2331127" cy="710439"/>
          </a:xfrm>
        </p:grpSpPr>
        <p:pic>
          <p:nvPicPr>
            <p:cNvPr id="71" name="Grafik 70">
              <a:extLst>
                <a:ext uri="{FF2B5EF4-FFF2-40B4-BE49-F238E27FC236}">
                  <a16:creationId xmlns:a16="http://schemas.microsoft.com/office/drawing/2014/main" id="{5851711A-FD7E-03A4-8D8C-069E34D4E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457487" y="4651665"/>
              <a:ext cx="2331127" cy="710439"/>
            </a:xfrm>
            <a:prstGeom prst="rect">
              <a:avLst/>
            </a:prstGeom>
          </p:spPr>
        </p:pic>
        <p:sp>
          <p:nvSpPr>
            <p:cNvPr id="65" name="Textfeld 64">
              <a:extLst>
                <a:ext uri="{FF2B5EF4-FFF2-40B4-BE49-F238E27FC236}">
                  <a16:creationId xmlns:a16="http://schemas.microsoft.com/office/drawing/2014/main" id="{41D13FF2-3745-CF82-117D-262886F586F3}"/>
                </a:ext>
              </a:extLst>
            </p:cNvPr>
            <p:cNvSpPr txBox="1"/>
            <p:nvPr/>
          </p:nvSpPr>
          <p:spPr>
            <a:xfrm>
              <a:off x="607343" y="4675076"/>
              <a:ext cx="2040916" cy="6568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067" dirty="0">
                  <a:solidFill>
                    <a:srgbClr val="0D1215"/>
                  </a:solidFill>
                  <a:latin typeface="Lexend Medium" pitchFamily="2" charset="77"/>
                </a:rPr>
                <a:t>Lernt die Herstellung von Stahl kennen und gestaltet sie nachhaltig, für eine grüne Zukunft. </a:t>
              </a:r>
            </a:p>
          </p:txBody>
        </p:sp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3F930FAA-11FC-6C55-F5E5-4E566CFB80AE}"/>
              </a:ext>
            </a:extLst>
          </p:cNvPr>
          <p:cNvGrpSpPr/>
          <p:nvPr/>
        </p:nvGrpSpPr>
        <p:grpSpPr>
          <a:xfrm>
            <a:off x="4284409" y="5365423"/>
            <a:ext cx="2631216" cy="399288"/>
            <a:chOff x="4297109" y="5365423"/>
            <a:chExt cx="2631216" cy="399288"/>
          </a:xfrm>
        </p:grpSpPr>
        <p:pic>
          <p:nvPicPr>
            <p:cNvPr id="75" name="Grafik 74">
              <a:extLst>
                <a:ext uri="{FF2B5EF4-FFF2-40B4-BE49-F238E27FC236}">
                  <a16:creationId xmlns:a16="http://schemas.microsoft.com/office/drawing/2014/main" id="{30213341-61C1-1EBA-86F9-F028A2A7A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4297109" y="5365423"/>
              <a:ext cx="2551007" cy="399288"/>
            </a:xfrm>
            <a:prstGeom prst="rect">
              <a:avLst/>
            </a:prstGeom>
          </p:spPr>
        </p:pic>
        <p:sp>
          <p:nvSpPr>
            <p:cNvPr id="69" name="Textfeld 68">
              <a:extLst>
                <a:ext uri="{FF2B5EF4-FFF2-40B4-BE49-F238E27FC236}">
                  <a16:creationId xmlns:a16="http://schemas.microsoft.com/office/drawing/2014/main" id="{A0974EA7-23E5-398F-FC16-3CE7542E64C8}"/>
                </a:ext>
              </a:extLst>
            </p:cNvPr>
            <p:cNvSpPr txBox="1"/>
            <p:nvPr/>
          </p:nvSpPr>
          <p:spPr>
            <a:xfrm>
              <a:off x="4415902" y="5395485"/>
              <a:ext cx="2512423" cy="328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067" dirty="0">
                  <a:solidFill>
                    <a:schemeClr val="bg1"/>
                  </a:solidFill>
                  <a:latin typeface="Lexend Medium" pitchFamily="2" charset="77"/>
                </a:rPr>
                <a:t>Vernetzt nicht nur den Planeten, sondern auch den Star Truck selbst.</a:t>
              </a: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902CFC6D-51A7-F21C-19D9-783A4A7C0522}"/>
              </a:ext>
            </a:extLst>
          </p:cNvPr>
          <p:cNvGrpSpPr/>
          <p:nvPr/>
        </p:nvGrpSpPr>
        <p:grpSpPr>
          <a:xfrm>
            <a:off x="7072140" y="1922665"/>
            <a:ext cx="2090519" cy="554567"/>
            <a:chOff x="7072140" y="1922665"/>
            <a:chExt cx="2090519" cy="554567"/>
          </a:xfrm>
        </p:grpSpPr>
        <p:pic>
          <p:nvPicPr>
            <p:cNvPr id="81" name="Grafik 80">
              <a:extLst>
                <a:ext uri="{FF2B5EF4-FFF2-40B4-BE49-F238E27FC236}">
                  <a16:creationId xmlns:a16="http://schemas.microsoft.com/office/drawing/2014/main" id="{8B976544-83C3-8118-AD11-6B79A6F05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7072140" y="1922665"/>
              <a:ext cx="1996440" cy="554567"/>
            </a:xfrm>
            <a:prstGeom prst="rect">
              <a:avLst/>
            </a:prstGeom>
          </p:spPr>
        </p:pic>
        <p:sp>
          <p:nvSpPr>
            <p:cNvPr id="67" name="Textfeld 66">
              <a:extLst>
                <a:ext uri="{FF2B5EF4-FFF2-40B4-BE49-F238E27FC236}">
                  <a16:creationId xmlns:a16="http://schemas.microsoft.com/office/drawing/2014/main" id="{7F4F34DD-7B8F-3EE2-3160-B0E1DA993034}"/>
                </a:ext>
              </a:extLst>
            </p:cNvPr>
            <p:cNvSpPr txBox="1"/>
            <p:nvPr/>
          </p:nvSpPr>
          <p:spPr>
            <a:xfrm>
              <a:off x="7185899" y="1958160"/>
              <a:ext cx="1976760" cy="492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de-DE" sz="1067" dirty="0">
                  <a:solidFill>
                    <a:schemeClr val="bg1"/>
                  </a:solidFill>
                  <a:latin typeface="Lexend Medium" pitchFamily="2" charset="77"/>
                </a:rPr>
                <a:t>Überlistet die Künstliche Intelligenz, die auf dieser Welt den Schatz beschützt.  </a:t>
              </a:r>
            </a:p>
          </p:txBody>
        </p:sp>
      </p:grp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3BD35F57-5A38-BB6B-09C8-DD93B7F53838}"/>
              </a:ext>
            </a:extLst>
          </p:cNvPr>
          <p:cNvGrpSpPr/>
          <p:nvPr/>
        </p:nvGrpSpPr>
        <p:grpSpPr>
          <a:xfrm>
            <a:off x="2035973" y="1729837"/>
            <a:ext cx="2419771" cy="554567"/>
            <a:chOff x="2016923" y="1748887"/>
            <a:chExt cx="2419771" cy="554567"/>
          </a:xfrm>
        </p:grpSpPr>
        <p:pic>
          <p:nvPicPr>
            <p:cNvPr id="83" name="Grafik 82">
              <a:extLst>
                <a:ext uri="{FF2B5EF4-FFF2-40B4-BE49-F238E27FC236}">
                  <a16:creationId xmlns:a16="http://schemas.microsoft.com/office/drawing/2014/main" id="{6782D4A6-0726-C3C0-9E83-C9F928BC2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2016923" y="1748887"/>
              <a:ext cx="2419771" cy="554567"/>
            </a:xfrm>
            <a:prstGeom prst="rect">
              <a:avLst/>
            </a:prstGeom>
          </p:spPr>
        </p:pic>
        <p:sp>
          <p:nvSpPr>
            <p:cNvPr id="64" name="Textfeld 63">
              <a:extLst>
                <a:ext uri="{FF2B5EF4-FFF2-40B4-BE49-F238E27FC236}">
                  <a16:creationId xmlns:a16="http://schemas.microsoft.com/office/drawing/2014/main" id="{14EA2DE2-F016-7FC6-99FC-6DC8334BB82C}"/>
                </a:ext>
              </a:extLst>
            </p:cNvPr>
            <p:cNvSpPr txBox="1"/>
            <p:nvPr/>
          </p:nvSpPr>
          <p:spPr>
            <a:xfrm>
              <a:off x="2099515" y="1773184"/>
              <a:ext cx="2337179" cy="49263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/>
              <a:r>
                <a:rPr lang="de-DE" sz="1067" dirty="0">
                  <a:solidFill>
                    <a:schemeClr val="bg1"/>
                  </a:solidFill>
                  <a:latin typeface="Lexend Medium" pitchFamily="2" charset="77"/>
                </a:rPr>
                <a:t>Bringt unserem kollaborativen Roboter alles bei, um euch </a:t>
              </a:r>
            </a:p>
            <a:p>
              <a:pPr algn="l"/>
              <a:r>
                <a:rPr lang="de-DE" sz="1067" dirty="0">
                  <a:solidFill>
                    <a:schemeClr val="bg1"/>
                  </a:solidFill>
                  <a:latin typeface="Lexend Medium" pitchFamily="2" charset="77"/>
                </a:rPr>
                <a:t>bei einer Aufgabe zu unterstützen.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06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F24C5-7B1E-1533-8BDE-0E74BD62C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Organisatorisches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DDF80B9-77E6-23B5-4086-AEBC159D9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fontAlgn="base"/>
            <a:r>
              <a:rPr lang="de-DE" dirty="0">
                <a:latin typeface="Lexend Medium"/>
              </a:rPr>
              <a:t>Seid pünktlich zum Veranstaltungsbeginn am Star Truck</a:t>
            </a:r>
            <a:r>
              <a:rPr lang="en-US" dirty="0">
                <a:latin typeface="Lexend Medium"/>
              </a:rPr>
              <a:t>​.</a:t>
            </a:r>
            <a:endParaRPr lang="en-US" dirty="0"/>
          </a:p>
          <a:p>
            <a:pPr fontAlgn="base"/>
            <a:endParaRPr lang="en-US" dirty="0"/>
          </a:p>
          <a:p>
            <a:pPr fontAlgn="base"/>
            <a:r>
              <a:rPr lang="en-US" dirty="0" err="1">
                <a:latin typeface="Lexend Medium"/>
              </a:rPr>
              <a:t>Ihr</a:t>
            </a:r>
            <a:r>
              <a:rPr lang="en-US" dirty="0">
                <a:latin typeface="Lexend Medium"/>
              </a:rPr>
              <a:t> </a:t>
            </a:r>
            <a:r>
              <a:rPr lang="en-US" dirty="0" err="1">
                <a:latin typeface="Lexend Medium"/>
              </a:rPr>
              <a:t>müsst</a:t>
            </a:r>
            <a:r>
              <a:rPr lang="en-US" dirty="0">
                <a:latin typeface="Lexend Medium"/>
              </a:rPr>
              <a:t> </a:t>
            </a:r>
            <a:r>
              <a:rPr lang="en-US" dirty="0" err="1">
                <a:latin typeface="Lexend Medium"/>
              </a:rPr>
              <a:t>nichts</a:t>
            </a:r>
            <a:r>
              <a:rPr lang="en-US" dirty="0">
                <a:latin typeface="Lexend Medium"/>
              </a:rPr>
              <a:t> </a:t>
            </a:r>
            <a:r>
              <a:rPr lang="en-US" dirty="0" err="1">
                <a:latin typeface="Lexend Medium"/>
              </a:rPr>
              <a:t>mitschreiben</a:t>
            </a:r>
            <a:r>
              <a:rPr lang="en-US" dirty="0">
                <a:latin typeface="Lexend Medium"/>
              </a:rPr>
              <a:t>. Eure </a:t>
            </a:r>
            <a:r>
              <a:rPr lang="en-US" dirty="0" err="1">
                <a:latin typeface="Lexend Medium"/>
              </a:rPr>
              <a:t>Schulsachen</a:t>
            </a:r>
            <a:r>
              <a:rPr lang="en-US" dirty="0">
                <a:latin typeface="Lexend Medium"/>
              </a:rPr>
              <a:t> und </a:t>
            </a:r>
            <a:r>
              <a:rPr lang="en-US" dirty="0" err="1">
                <a:latin typeface="Lexend Medium"/>
              </a:rPr>
              <a:t>Rucksäcke</a:t>
            </a:r>
            <a:r>
              <a:rPr lang="en-US" dirty="0">
                <a:latin typeface="Lexend Medium"/>
              </a:rPr>
              <a:t> </a:t>
            </a:r>
            <a:r>
              <a:rPr lang="en-US" dirty="0" err="1">
                <a:latin typeface="Lexend Medium"/>
              </a:rPr>
              <a:t>könnt</a:t>
            </a:r>
            <a:r>
              <a:rPr lang="en-US" dirty="0">
                <a:latin typeface="Lexend Medium"/>
              </a:rPr>
              <a:t> </a:t>
            </a:r>
            <a:r>
              <a:rPr lang="en-US" dirty="0" err="1">
                <a:latin typeface="Lexend Medium"/>
              </a:rPr>
              <a:t>ihr</a:t>
            </a:r>
            <a:r>
              <a:rPr lang="en-US" dirty="0">
                <a:latin typeface="Lexend Medium"/>
              </a:rPr>
              <a:t> gerne </a:t>
            </a:r>
            <a:r>
              <a:rPr lang="en-US" dirty="0" err="1">
                <a:latin typeface="Lexend Medium"/>
              </a:rPr>
              <a:t>im</a:t>
            </a:r>
            <a:r>
              <a:rPr lang="en-US" dirty="0">
                <a:latin typeface="Lexend Medium"/>
              </a:rPr>
              <a:t> </a:t>
            </a:r>
            <a:r>
              <a:rPr lang="en-US" dirty="0" err="1">
                <a:latin typeface="Lexend Medium"/>
              </a:rPr>
              <a:t>Klassenzimmer</a:t>
            </a:r>
            <a:r>
              <a:rPr lang="en-US" dirty="0">
                <a:latin typeface="Lexend Medium"/>
              </a:rPr>
              <a:t> </a:t>
            </a:r>
            <a:r>
              <a:rPr lang="en-US" dirty="0" err="1">
                <a:latin typeface="Lexend Medium"/>
              </a:rPr>
              <a:t>lassen</a:t>
            </a:r>
            <a:r>
              <a:rPr lang="en-US" dirty="0">
                <a:latin typeface="Lexend Medium"/>
              </a:rPr>
              <a:t>.</a:t>
            </a:r>
            <a:endParaRPr lang="en-US" dirty="0"/>
          </a:p>
          <a:p>
            <a:pPr fontAlgn="base"/>
            <a:endParaRPr lang="en-US" dirty="0"/>
          </a:p>
          <a:p>
            <a:pPr fontAlgn="base"/>
            <a:r>
              <a:rPr lang="de-DE" dirty="0">
                <a:latin typeface="Lexend Medium"/>
              </a:rPr>
              <a:t>Bitte bringt kein Essen oder Trinken mit auf den Truck</a:t>
            </a:r>
            <a:r>
              <a:rPr lang="en-US" dirty="0">
                <a:latin typeface="Lexend Medium"/>
              </a:rPr>
              <a:t>​.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16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W Cen MT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>
        <a:spAutoFit/>
      </a:bodyPr>
      <a:lstStyle>
        <a:defPPr algn="l">
          <a:defRPr sz="1000" smtClean="0">
            <a:solidFill>
              <a:schemeClr val="bg1"/>
            </a:solidFill>
            <a:latin typeface="Lexend Medium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D3BEF8413DA0F4EBB11BF66D195DB85" ma:contentTypeVersion="13" ma:contentTypeDescription="Ein neues Dokument erstellen." ma:contentTypeScope="" ma:versionID="0636ebf87d664e8a7a7732fbbe7eb0ea">
  <xsd:schema xmlns:xsd="http://www.w3.org/2001/XMLSchema" xmlns:xs="http://www.w3.org/2001/XMLSchema" xmlns:p="http://schemas.microsoft.com/office/2006/metadata/properties" xmlns:ns2="c18f3b4a-d769-48a1-b6cd-d71b0b943ae7" xmlns:ns3="b5d6036f-13bc-4ebb-9ede-fd6d2f924195" targetNamespace="http://schemas.microsoft.com/office/2006/metadata/properties" ma:root="true" ma:fieldsID="63206b2c09bfe86971ff723e8fe087c0" ns2:_="" ns3:_="">
    <xsd:import namespace="c18f3b4a-d769-48a1-b6cd-d71b0b943ae7"/>
    <xsd:import namespace="b5d6036f-13bc-4ebb-9ede-fd6d2f9241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8f3b4a-d769-48a1-b6cd-d71b0b943a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b60988a1-c1fc-40ed-9f26-6e6b1cc6cb9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d6036f-13bc-4ebb-9ede-fd6d2f924195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cc0e08d-6f58-48bc-aa5b-21f561d6150e}" ma:internalName="TaxCatchAll" ma:showField="CatchAllData" ma:web="b5d6036f-13bc-4ebb-9ede-fd6d2f9241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5d6036f-13bc-4ebb-9ede-fd6d2f924195" xsi:nil="true"/>
    <lcf76f155ced4ddcb4097134ff3c332f xmlns="c18f3b4a-d769-48a1-b6cd-d71b0b943ae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3EDDC44-7FFD-469E-9374-07148522A003}">
  <ds:schemaRefs>
    <ds:schemaRef ds:uri="b5d6036f-13bc-4ebb-9ede-fd6d2f924195"/>
    <ds:schemaRef ds:uri="c18f3b4a-d769-48a1-b6cd-d71b0b943ae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A43A6D0-8B05-4F3D-A59D-BF341B3E03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BBBA3B-79C9-46D1-95B0-89B36C832B89}">
  <ds:schemaRefs>
    <ds:schemaRef ds:uri="b5d6036f-13bc-4ebb-9ede-fd6d2f924195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c18f3b4a-d769-48a1-b6cd-d71b0b943ae7"/>
    <ds:schemaRef ds:uri="http://www.w3.org/XML/1998/namespace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Microsoft Office PowerPoint</Application>
  <PresentationFormat>Breitbild</PresentationFormat>
  <Paragraphs>27</Paragraphs>
  <Slides>4</Slides>
  <Notes>4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0" baseType="lpstr">
      <vt:lpstr>Aptos</vt:lpstr>
      <vt:lpstr>Arial</vt:lpstr>
      <vt:lpstr>Lexend ExtraLight</vt:lpstr>
      <vt:lpstr>Lexend Medium</vt:lpstr>
      <vt:lpstr>Tw Cen MT</vt:lpstr>
      <vt:lpstr>Office</vt:lpstr>
      <vt:lpstr>PowerPoint-Präsentation</vt:lpstr>
      <vt:lpstr>PowerPoint-Präsentation</vt:lpstr>
      <vt:lpstr>PowerPoint-Präsentation</vt:lpstr>
      <vt:lpstr>Organisatorisches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Elke Krewedl</dc:creator>
  <cp:keywords/>
  <dc:description/>
  <cp:lastModifiedBy>Jelena Gartler</cp:lastModifiedBy>
  <cp:revision>37</cp:revision>
  <dcterms:created xsi:type="dcterms:W3CDTF">2025-09-08T09:20:46Z</dcterms:created>
  <dcterms:modified xsi:type="dcterms:W3CDTF">2026-01-08T08:56:56Z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0x0101001D3BEF8413DA0F4EBB11BF66D195DB85</vt:lpwstr>
  </property>
  <property fmtid="{D5CDD505-2E9C-101B-9397-08002B2CF9AE}" pid="3" name="MediaServiceImageTags">
    <vt:lpwstr/>
  </property>
</Properties>
</file>